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5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8C1995-7397-194B-8E68-C0CA903A8108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A9A5E-D8FA-DE44-86CA-FCB0FB888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253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8695" y="5013739"/>
            <a:ext cx="7569200" cy="1700696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Objective: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smtClean="0"/>
              <a:t>Lessons 19:</a:t>
            </a:r>
            <a:r>
              <a:rPr lang="en-US" dirty="0" smtClean="0"/>
              <a:t> Draw kites and squares to clarify their attributes and define kites and squares based on those attributes.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8695" y="4579729"/>
            <a:ext cx="4038600" cy="748553"/>
          </a:xfrm>
        </p:spPr>
        <p:txBody>
          <a:bodyPr/>
          <a:lstStyle/>
          <a:p>
            <a:r>
              <a:rPr lang="en-US" dirty="0" smtClean="0"/>
              <a:t>By the end of the lesson, you will be able to…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089913" y="274556"/>
            <a:ext cx="1771778" cy="64205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5th Grade Module 5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Lesson 19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K. Clauson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</a:t>
            </a:r>
            <a:br>
              <a:rPr lang="en-US" dirty="0"/>
            </a:br>
            <a:r>
              <a:rPr lang="en-US" sz="2800" dirty="0"/>
              <a:t>a) Draw a square and articulate the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66349"/>
            <a:ext cx="5199961" cy="810040"/>
          </a:xfrm>
        </p:spPr>
        <p:txBody>
          <a:bodyPr/>
          <a:lstStyle/>
          <a:p>
            <a:r>
              <a:rPr lang="en-US" dirty="0" smtClean="0"/>
              <a:t>List the attributes of a square!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029739" y="5146261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6029739" y="2409687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8768522" y="2431774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029739" y="2407478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30956" y="5168349"/>
            <a:ext cx="62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608391" y="5168349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698435" y="2066380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52565" y="2035938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94839" y="2513014"/>
            <a:ext cx="182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612835" y="2921167"/>
            <a:ext cx="182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94839" y="3512305"/>
            <a:ext cx="182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6600"/>
                </a:solidFill>
              </a:rPr>
              <a:t>Rectangle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94839" y="4068416"/>
            <a:ext cx="182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Rhombus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12835" y="4567603"/>
            <a:ext cx="182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Square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38695" y="2617449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 square has four sides that are equal and four right angles. </a:t>
            </a:r>
            <a:endParaRPr lang="en-US" dirty="0">
              <a:latin typeface="Wingdings"/>
            </a:endParaRPr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square has opposite sides that are parallel, four right angles, and sides that are all equal in length. </a:t>
            </a:r>
            <a:endParaRPr lang="en-US" dirty="0">
              <a:latin typeface="Wingdings"/>
            </a:endParaRPr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square is a rectangle with four sides that are equal length. </a:t>
            </a:r>
            <a:endParaRPr lang="en-US" dirty="0">
              <a:latin typeface="Wingdings"/>
            </a:endParaRPr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square is a rhombus with four right angles. </a:t>
            </a:r>
          </a:p>
        </p:txBody>
      </p:sp>
    </p:spTree>
    <p:extLst>
      <p:ext uri="{BB962C8B-B14F-4D97-AF65-F5344CB8AC3E}">
        <p14:creationId xmlns:p14="http://schemas.microsoft.com/office/powerpoint/2010/main" val="325966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</a:t>
            </a:r>
            <a:br>
              <a:rPr lang="en-US" dirty="0"/>
            </a:br>
            <a:r>
              <a:rPr lang="en-US" sz="2800" dirty="0" smtClean="0"/>
              <a:t>c) Measure to explore diagonals of squares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66348"/>
            <a:ext cx="5199961" cy="461617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Draw the diagonals in the square. Predict whether the diagonals will bisect each other.</a:t>
            </a:r>
            <a:endParaRPr lang="en-US" dirty="0"/>
          </a:p>
          <a:p>
            <a:r>
              <a:rPr lang="en-US" dirty="0" smtClean="0"/>
              <a:t>Measure the length of the diagonals. Them measure the distance from each corner to the point where they intersect to test your prediction.</a:t>
            </a:r>
            <a:endParaRPr lang="en-US" dirty="0"/>
          </a:p>
          <a:p>
            <a:r>
              <a:rPr lang="en-US" dirty="0" smtClean="0"/>
              <a:t>Now measure the angles inside where the diagonals intersect with your protractor.</a:t>
            </a:r>
          </a:p>
          <a:p>
            <a:r>
              <a:rPr lang="en-US" dirty="0" smtClean="0"/>
              <a:t>What did you find?</a:t>
            </a:r>
          </a:p>
          <a:p>
            <a:r>
              <a:rPr lang="en-US" dirty="0" smtClean="0"/>
              <a:t>What is the special name we call those diagonal lines that bisect one another and make a 90° angle?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029739" y="5146261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6029739" y="2409687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8768522" y="2431774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029739" y="2407478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30956" y="5168349"/>
            <a:ext cx="62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608391" y="5168349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698435" y="2066380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52565" y="2035938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cxnSp>
        <p:nvCxnSpPr>
          <p:cNvPr id="7" name="Straight Connector 6"/>
          <p:cNvCxnSpPr>
            <a:endCxn id="13" idx="0"/>
          </p:cNvCxnSpPr>
          <p:nvPr/>
        </p:nvCxnSpPr>
        <p:spPr>
          <a:xfrm>
            <a:off x="6029739" y="2435712"/>
            <a:ext cx="2738783" cy="273263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6029739" y="2435712"/>
            <a:ext cx="2738783" cy="271054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460435" y="5819913"/>
            <a:ext cx="1987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Perpendicular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Bisectors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7299739" y="4030870"/>
            <a:ext cx="77304" cy="17890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263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</a:t>
            </a:r>
            <a:br>
              <a:rPr lang="en-US" dirty="0" smtClean="0"/>
            </a:br>
            <a:r>
              <a:rPr lang="en-US" sz="2800" dirty="0" smtClean="0"/>
              <a:t>a) Draw a kite and articulate the definition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5199961" cy="472219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Draw an angle of measure with two sides are the same length. The two sides must be greater than 2 inches long.</a:t>
            </a:r>
          </a:p>
          <a:p>
            <a:r>
              <a:rPr lang="en-US" dirty="0" smtClean="0"/>
              <a:t>Mark the vertex as I and the endpoints as K and T</a:t>
            </a:r>
          </a:p>
          <a:p>
            <a:r>
              <a:rPr lang="en-US" dirty="0" smtClean="0"/>
              <a:t>Use your scissors to cut along the rays of your angle.</a:t>
            </a:r>
          </a:p>
          <a:p>
            <a:r>
              <a:rPr lang="en-US" dirty="0" smtClean="0"/>
              <a:t>Fold your angle in half matching points K and T.</a:t>
            </a:r>
          </a:p>
          <a:p>
            <a:r>
              <a:rPr lang="en-US" dirty="0" smtClean="0"/>
              <a:t>Open it and mark a point on the fold and label it E.</a:t>
            </a:r>
          </a:p>
          <a:p>
            <a:r>
              <a:rPr lang="en-US" dirty="0" smtClean="0"/>
              <a:t>Use your ruler to connect your point to the ends of the other segments. Then cut out your kite.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577" y="1600200"/>
            <a:ext cx="1572207" cy="15915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839" y="2899294"/>
            <a:ext cx="1563737" cy="17686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1274" y="4789384"/>
            <a:ext cx="1429510" cy="17593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1669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497106"/>
          </a:xfrm>
        </p:spPr>
        <p:txBody>
          <a:bodyPr/>
          <a:lstStyle/>
          <a:p>
            <a:r>
              <a:rPr lang="en-US" dirty="0" smtClean="0"/>
              <a:t>Problem 2</a:t>
            </a:r>
            <a:br>
              <a:rPr lang="en-US" dirty="0" smtClean="0"/>
            </a:br>
            <a:r>
              <a:rPr lang="en-US" sz="2800" dirty="0" smtClean="0"/>
              <a:t>b) Measure and label its sides and angles to explore their relationship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252870"/>
            <a:ext cx="4979091" cy="3873293"/>
          </a:xfrm>
        </p:spPr>
        <p:txBody>
          <a:bodyPr>
            <a:normAutofit/>
          </a:bodyPr>
          <a:lstStyle/>
          <a:p>
            <a:r>
              <a:rPr lang="en-US" dirty="0" smtClean="0"/>
              <a:t>Measure the two sides that you just drew. What do you notice about the sides? How are they different from parallelograms?</a:t>
            </a:r>
          </a:p>
          <a:p>
            <a:r>
              <a:rPr lang="en-US" dirty="0" smtClean="0"/>
              <a:t>Use your protractor to measure the angles of the kite and record the measurements on your figure.</a:t>
            </a:r>
          </a:p>
          <a:p>
            <a:r>
              <a:rPr lang="en-US" dirty="0" smtClean="0"/>
              <a:t>What do you notice?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513" y="2385391"/>
            <a:ext cx="2626352" cy="21159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11217" y="4893054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i="1" u="sng" dirty="0" smtClean="0">
                <a:solidFill>
                  <a:srgbClr val="FF0000"/>
                </a:solidFill>
              </a:rPr>
              <a:t>Stu Dent: </a:t>
            </a:r>
            <a:r>
              <a:rPr lang="en-US" dirty="0">
                <a:solidFill>
                  <a:srgbClr val="FF0000"/>
                </a:solidFill>
              </a:rPr>
              <a:t>There are two sets of sides that are equal to each other, but they are next to each other, not across from each </a:t>
            </a:r>
            <a:r>
              <a:rPr lang="en-US" dirty="0" smtClean="0">
                <a:solidFill>
                  <a:srgbClr val="FF0000"/>
                </a:solidFill>
              </a:rPr>
              <a:t>other.</a:t>
            </a:r>
          </a:p>
          <a:p>
            <a:r>
              <a:rPr lang="en-US" i="1" u="sng" dirty="0" err="1" smtClean="0">
                <a:solidFill>
                  <a:srgbClr val="FF0000"/>
                </a:solidFill>
              </a:rPr>
              <a:t>Ima</a:t>
            </a:r>
            <a:r>
              <a:rPr lang="en-US" i="1" u="sng" dirty="0" smtClean="0">
                <a:solidFill>
                  <a:srgbClr val="FF0000"/>
                </a:solidFill>
              </a:rPr>
              <a:t> Kid: </a:t>
            </a:r>
            <a:r>
              <a:rPr lang="en-US" dirty="0" smtClean="0">
                <a:solidFill>
                  <a:srgbClr val="FF0000"/>
                </a:solidFill>
              </a:rPr>
              <a:t>Opposite </a:t>
            </a:r>
            <a:r>
              <a:rPr lang="en-US" dirty="0">
                <a:solidFill>
                  <a:srgbClr val="FF0000"/>
                </a:solidFill>
              </a:rPr>
              <a:t>sides are not equal on mine, but adjacent sides are. </a:t>
            </a:r>
            <a:r>
              <a:rPr lang="en-US" dirty="0" smtClean="0">
                <a:solidFill>
                  <a:srgbClr val="FF0000"/>
                </a:solidFill>
              </a:rPr>
              <a:t>None </a:t>
            </a:r>
            <a:r>
              <a:rPr lang="en-US" dirty="0">
                <a:solidFill>
                  <a:srgbClr val="FF0000"/>
                </a:solidFill>
              </a:rPr>
              <a:t>of these sides are parallel to each other. </a:t>
            </a:r>
          </a:p>
        </p:txBody>
      </p:sp>
    </p:spTree>
    <p:extLst>
      <p:ext uri="{BB962C8B-B14F-4D97-AF65-F5344CB8AC3E}">
        <p14:creationId xmlns:p14="http://schemas.microsoft.com/office/powerpoint/2010/main" val="386854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497106"/>
          </a:xfrm>
        </p:spPr>
        <p:txBody>
          <a:bodyPr/>
          <a:lstStyle/>
          <a:p>
            <a:r>
              <a:rPr lang="en-US" dirty="0" smtClean="0"/>
              <a:t>Problem 2</a:t>
            </a:r>
            <a:br>
              <a:rPr lang="en-US" dirty="0" smtClean="0"/>
            </a:br>
            <a:r>
              <a:rPr lang="en-US" sz="2800" dirty="0" smtClean="0"/>
              <a:t>c) Measure to explore diagonals of kites.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995" y="1981200"/>
            <a:ext cx="4979091" cy="3873293"/>
          </a:xfrm>
        </p:spPr>
        <p:txBody>
          <a:bodyPr>
            <a:normAutofit/>
          </a:bodyPr>
          <a:lstStyle/>
          <a:p>
            <a:r>
              <a:rPr lang="en-US" dirty="0" smtClean="0"/>
              <a:t>Draw the diagonals of the kite. </a:t>
            </a:r>
            <a:endParaRPr lang="en-US" dirty="0"/>
          </a:p>
          <a:p>
            <a:pPr lvl="1"/>
            <a:r>
              <a:rPr lang="en-US" dirty="0" smtClean="0"/>
              <a:t>Measure the length of the diagonals</a:t>
            </a:r>
          </a:p>
          <a:p>
            <a:pPr lvl="1"/>
            <a:r>
              <a:rPr lang="en-US" dirty="0" smtClean="0"/>
              <a:t>The length of the segments of the diagonals</a:t>
            </a:r>
          </a:p>
          <a:p>
            <a:pPr lvl="1"/>
            <a:r>
              <a:rPr lang="en-US" dirty="0" smtClean="0"/>
              <a:t>The angles where the diagonals intersect</a:t>
            </a:r>
          </a:p>
          <a:p>
            <a:r>
              <a:rPr lang="en-US" dirty="0" smtClean="0"/>
              <a:t>What can you say about the diagonals of a kite? Turn and talk.</a:t>
            </a:r>
          </a:p>
        </p:txBody>
      </p:sp>
      <p:sp>
        <p:nvSpPr>
          <p:cNvPr id="5" name="Diamond 4"/>
          <p:cNvSpPr/>
          <p:nvPr/>
        </p:nvSpPr>
        <p:spPr>
          <a:xfrm>
            <a:off x="6184347" y="1981200"/>
            <a:ext cx="1546087" cy="2683566"/>
          </a:xfrm>
          <a:prstGeom prst="diamon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stCxn id="5" idx="0"/>
            <a:endCxn id="5" idx="2"/>
          </p:cNvCxnSpPr>
          <p:nvPr/>
        </p:nvCxnSpPr>
        <p:spPr>
          <a:xfrm>
            <a:off x="6957391" y="1981200"/>
            <a:ext cx="0" cy="26835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5" idx="3"/>
            <a:endCxn id="5" idx="1"/>
          </p:cNvCxnSpPr>
          <p:nvPr/>
        </p:nvCxnSpPr>
        <p:spPr>
          <a:xfrm flipH="1">
            <a:off x="6184347" y="3322983"/>
            <a:ext cx="154608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Diamond 9"/>
          <p:cNvSpPr/>
          <p:nvPr/>
        </p:nvSpPr>
        <p:spPr>
          <a:xfrm>
            <a:off x="7414265" y="4432853"/>
            <a:ext cx="1281044" cy="1773582"/>
          </a:xfrm>
          <a:prstGeom prst="diamon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stCxn id="10" idx="0"/>
            <a:endCxn id="10" idx="2"/>
          </p:cNvCxnSpPr>
          <p:nvPr/>
        </p:nvCxnSpPr>
        <p:spPr>
          <a:xfrm>
            <a:off x="8054787" y="4432853"/>
            <a:ext cx="0" cy="177358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10" idx="1"/>
            <a:endCxn id="10" idx="3"/>
          </p:cNvCxnSpPr>
          <p:nvPr/>
        </p:nvCxnSpPr>
        <p:spPr>
          <a:xfrm>
            <a:off x="7414265" y="5319644"/>
            <a:ext cx="12810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724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Attributes of a Kite!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413564" y="1216488"/>
            <a:ext cx="6084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* A </a:t>
            </a:r>
            <a:r>
              <a:rPr lang="en-US" dirty="0"/>
              <a:t>kite is a quadrilateral with equal adjacent sides. </a:t>
            </a:r>
            <a:endParaRPr lang="en-US" dirty="0">
              <a:latin typeface="Wingdings"/>
            </a:endParaRPr>
          </a:p>
          <a:p>
            <a:r>
              <a:rPr lang="en-US" dirty="0" smtClean="0"/>
              <a:t>* It’s </a:t>
            </a:r>
            <a:r>
              <a:rPr lang="en-US" dirty="0"/>
              <a:t>a quadrilateral with two pairs of adjacent sides that have equal lengths.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7130" y="2838174"/>
            <a:ext cx="5091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Mystery Question!</a:t>
            </a:r>
            <a:br>
              <a:rPr lang="en-US" dirty="0" smtClean="0"/>
            </a:br>
            <a:r>
              <a:rPr lang="en-US" i="1" u="sng" dirty="0" smtClean="0">
                <a:solidFill>
                  <a:srgbClr val="3366FF"/>
                </a:solidFill>
              </a:rPr>
              <a:t>Can a kite ever be a parallelogram?</a:t>
            </a:r>
          </a:p>
          <a:p>
            <a:r>
              <a:rPr lang="en-US" i="1" u="sng" dirty="0" smtClean="0">
                <a:solidFill>
                  <a:srgbClr val="3366FF"/>
                </a:solidFill>
              </a:rPr>
              <a:t>Can a parallelogram ever be a kite?</a:t>
            </a:r>
          </a:p>
          <a:p>
            <a:r>
              <a:rPr lang="en-US" dirty="0" smtClean="0"/>
              <a:t>Why or why not?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163391" y="2838174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i="1" u="sng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Stu Dent: 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Yes, a parallelogram can be a kite. A square and a rhombus both have all equal sides, so that fits the definition of a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kite. </a:t>
            </a:r>
          </a:p>
          <a:p>
            <a:endParaRPr lang="en-US" dirty="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r>
              <a:rPr lang="en-US" i="1" u="sng" dirty="0" err="1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Ima</a:t>
            </a:r>
            <a:r>
              <a:rPr lang="en-US" i="1" u="sng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Kid: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Squares 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and rhombuses have sides next to each other that are equal. They are the only parallelograms that could also be called kites. </a:t>
            </a:r>
            <a:endParaRPr lang="en-US" dirty="0">
              <a:solidFill>
                <a:schemeClr val="tx2">
                  <a:lumMod val="50000"/>
                  <a:lumOff val="50000"/>
                </a:schemeClr>
              </a:solidFill>
              <a:latin typeface="Wingdings"/>
            </a:endParaRPr>
          </a:p>
          <a:p>
            <a:endParaRPr lang="en-US" dirty="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Any 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quadrilateral with all sides equal would have adjacent sides equal, so a rhombus and a square are kites. </a:t>
            </a:r>
          </a:p>
        </p:txBody>
      </p:sp>
    </p:spTree>
    <p:extLst>
      <p:ext uri="{BB962C8B-B14F-4D97-AF65-F5344CB8AC3E}">
        <p14:creationId xmlns:p14="http://schemas.microsoft.com/office/powerpoint/2010/main" val="186023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Extension: Concave kite (arrowhead)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981200"/>
            <a:ext cx="3863700" cy="4144963"/>
          </a:xfrm>
        </p:spPr>
        <p:txBody>
          <a:bodyPr/>
          <a:lstStyle/>
          <a:p>
            <a:r>
              <a:rPr lang="en-US" dirty="0" smtClean="0"/>
              <a:t>What can you tell me about these kites?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4" y="3046896"/>
            <a:ext cx="304800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567" y="1980096"/>
            <a:ext cx="2354047" cy="16726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5265" y="280341"/>
            <a:ext cx="1577873" cy="18079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2338" y="4208670"/>
            <a:ext cx="2590800" cy="21336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V="1">
            <a:off x="5140260" y="4893366"/>
            <a:ext cx="2432878" cy="13682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7" idx="0"/>
          </p:cNvCxnSpPr>
          <p:nvPr/>
        </p:nvCxnSpPr>
        <p:spPr>
          <a:xfrm>
            <a:off x="6277738" y="4208670"/>
            <a:ext cx="1170609" cy="2133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6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Let’s practice drawing more squares and kites and thinking about their attributes by completing the Problem Set.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complete the Problem Set. Do your best to complete as much as you can in the time allotted.</a:t>
            </a:r>
            <a:endParaRPr lang="en-US" sz="2900" dirty="0"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-</a:t>
            </a:r>
            <a:r>
              <a:rPr lang="en-US" sz="2900" dirty="0">
                <a:latin typeface="Century Gothic" pitchFamily="34" charset="0"/>
              </a:rPr>
              <a:t>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</a:t>
            </a:r>
          </a:p>
          <a:p>
            <a:pPr marL="0" indent="0" algn="ctr">
              <a:buNone/>
            </a:pP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</a:t>
            </a:r>
            <a:r>
              <a:rPr lang="en-US" dirty="0"/>
              <a:t>5</a:t>
            </a:r>
            <a:r>
              <a:rPr lang="en-US" dirty="0" smtClean="0"/>
              <a:t>– Lesson 19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6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68601" y="6375169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5- Lesson 19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372114"/>
            <a:ext cx="8478982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Let’s share any insights you had while solving these problems.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When???</a:t>
            </a:r>
          </a:p>
        </p:txBody>
      </p:sp>
    </p:spTree>
    <p:extLst>
      <p:ext uri="{BB962C8B-B14F-4D97-AF65-F5344CB8AC3E}">
        <p14:creationId xmlns:p14="http://schemas.microsoft.com/office/powerpoint/2010/main" val="145688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36604" y="6385557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5– Lesson 19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899111" y="3531371"/>
            <a:ext cx="29413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19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74983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Century Gothic" pitchFamily="34" charset="0"/>
              </a:rPr>
              <a:t>Time to Sprint!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8063" y="5450508"/>
            <a:ext cx="63883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Multiply by Multiples of 10 and 100</a:t>
            </a:r>
            <a:endParaRPr lang="en-US" sz="2800" b="1" dirty="0"/>
          </a:p>
        </p:txBody>
      </p:sp>
      <p:pic>
        <p:nvPicPr>
          <p:cNvPr id="2050" name="Picture 2" descr="http://t3.gstatic.com/images?q=tbn:ANd9GcSEEfmKDYwE44j69-r9CBl0w2fcLdKdOA870A30K0DZu-HZ-FKj:www.muscleprodigy.com/content/articles/home/exercises-to-increase-sprinting-time-27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6195" y="1763697"/>
            <a:ext cx="5411462" cy="360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5th Grade Module </a:t>
            </a:r>
            <a:r>
              <a:rPr lang="en-US" dirty="0"/>
              <a:t>5</a:t>
            </a:r>
            <a:r>
              <a:rPr lang="en-US" dirty="0" smtClean="0"/>
              <a:t> – Lesson 19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79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ke Off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636254"/>
          </a:xfrm>
        </p:spPr>
        <p:txBody>
          <a:bodyPr/>
          <a:lstStyle/>
          <a:p>
            <a:r>
              <a:rPr lang="en-US" dirty="0" smtClean="0"/>
              <a:t>Divide by Multiples of 10 and 100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429565"/>
            <a:ext cx="7556313" cy="369659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12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14174"/>
            <a:ext cx="7556313" cy="1402521"/>
          </a:xfrm>
        </p:spPr>
        <p:txBody>
          <a:bodyPr>
            <a:normAutofit fontScale="92500"/>
          </a:bodyPr>
          <a:lstStyle/>
          <a:p>
            <a:r>
              <a:rPr lang="en-US" dirty="0"/>
              <a:t>The teacher asked her class to draw parallelograms that are rectangles. Kylie drew Figure 1, and Zach drew Figure 2. Zach agrees that Kylie has drawn a parallelogram but says that it’s not a rectangle. Is he correct? Use properties to justify your answer.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830" y="4769126"/>
            <a:ext cx="4800600" cy="1803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66957" y="3114261"/>
            <a:ext cx="839304" cy="8393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82830" y="3114261"/>
            <a:ext cx="2466561" cy="72886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66956" y="4196521"/>
            <a:ext cx="115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02921" y="4010510"/>
            <a:ext cx="115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2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2495826" y="3445565"/>
            <a:ext cx="3313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601304" y="3465443"/>
            <a:ext cx="3313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803926" y="3474278"/>
            <a:ext cx="3313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283739" y="3474278"/>
            <a:ext cx="3313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204277" y="2948609"/>
            <a:ext cx="0" cy="287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204277" y="3843130"/>
            <a:ext cx="0" cy="287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11530" y="2933148"/>
            <a:ext cx="0" cy="287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234609" y="2933148"/>
            <a:ext cx="0" cy="287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011530" y="3699565"/>
            <a:ext cx="0" cy="287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234609" y="3699565"/>
            <a:ext cx="0" cy="287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46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7550" y="515465"/>
            <a:ext cx="3164144" cy="633057"/>
          </a:xfrm>
        </p:spPr>
        <p:txBody>
          <a:bodyPr/>
          <a:lstStyle/>
          <a:p>
            <a:r>
              <a:rPr lang="en-US" sz="3600" i="1" dirty="0" smtClean="0"/>
              <a:t>Teacher notes</a:t>
            </a:r>
            <a:endParaRPr lang="en-US" sz="3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397" y="1662730"/>
            <a:ext cx="8513054" cy="45468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Teacher and Students will need:</a:t>
            </a:r>
          </a:p>
          <a:p>
            <a:pPr>
              <a:buFontTx/>
              <a:buChar char="•"/>
            </a:pPr>
            <a:r>
              <a:rPr lang="en-US" dirty="0" smtClean="0"/>
              <a:t>Template - quadrilateral hierarchy</a:t>
            </a:r>
          </a:p>
          <a:p>
            <a:pPr>
              <a:buFontTx/>
              <a:buChar char="•"/>
            </a:pPr>
            <a:r>
              <a:rPr lang="en-US" dirty="0" smtClean="0"/>
              <a:t>Ruler</a:t>
            </a:r>
          </a:p>
          <a:p>
            <a:pPr>
              <a:buFontTx/>
              <a:buChar char="•"/>
            </a:pPr>
            <a:r>
              <a:rPr lang="en-US" dirty="0" smtClean="0"/>
              <a:t>Protractor</a:t>
            </a:r>
          </a:p>
          <a:p>
            <a:pPr>
              <a:buFontTx/>
              <a:buChar char="•"/>
            </a:pPr>
            <a:r>
              <a:rPr lang="en-US" dirty="0" smtClean="0"/>
              <a:t>Set square (or right angle template)</a:t>
            </a:r>
          </a:p>
          <a:p>
            <a:pPr>
              <a:buFontTx/>
              <a:buChar char="•"/>
            </a:pPr>
            <a:r>
              <a:rPr lang="en-US" dirty="0" smtClean="0"/>
              <a:t>Scissors</a:t>
            </a:r>
          </a:p>
          <a:p>
            <a:pPr>
              <a:buFontTx/>
              <a:buChar char="•"/>
            </a:pPr>
            <a:r>
              <a:rPr lang="en-US" dirty="0" smtClean="0"/>
              <a:t>Crayons, markers, or colored pencils</a:t>
            </a:r>
          </a:p>
          <a:p>
            <a:pPr>
              <a:buFontTx/>
              <a:buChar char="•"/>
            </a:pPr>
            <a:r>
              <a:rPr lang="en-US" dirty="0" smtClean="0"/>
              <a:t>Blank paper for drawing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50902" y="115703"/>
            <a:ext cx="3569268" cy="445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 smtClean="0"/>
              <a:t>Concept Development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581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615067"/>
            <a:ext cx="7556313" cy="1116106"/>
          </a:xfrm>
        </p:spPr>
        <p:txBody>
          <a:bodyPr/>
          <a:lstStyle/>
          <a:p>
            <a:r>
              <a:rPr lang="en-US" dirty="0" smtClean="0"/>
              <a:t>Problem 1</a:t>
            </a:r>
            <a:br>
              <a:rPr lang="en-US" dirty="0" smtClean="0"/>
            </a:br>
            <a:r>
              <a:rPr lang="en-US" sz="2400" dirty="0" smtClean="0"/>
              <a:t>a) Draw a square and articulate the definition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556313" cy="4435061"/>
          </a:xfrm>
        </p:spPr>
        <p:txBody>
          <a:bodyPr>
            <a:normAutofit/>
          </a:bodyPr>
          <a:lstStyle/>
          <a:p>
            <a:r>
              <a:rPr lang="en-US" dirty="0" smtClean="0"/>
              <a:t>What shapes have we drawn so far?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Mystery Question! </a:t>
            </a:r>
            <a:r>
              <a:rPr lang="en-US" i="1" u="sng" dirty="0" smtClean="0">
                <a:solidFill>
                  <a:srgbClr val="3366FF"/>
                </a:solidFill>
              </a:rPr>
              <a:t>Can a rectangle ever be a rhombus? Can a rhombus ever be a rectangle? </a:t>
            </a:r>
            <a:r>
              <a:rPr lang="en-US" dirty="0" smtClean="0"/>
              <a:t>Turn and talk!</a:t>
            </a:r>
          </a:p>
          <a:p>
            <a:endParaRPr lang="en-US" dirty="0" smtClean="0"/>
          </a:p>
          <a:p>
            <a:r>
              <a:rPr lang="en-US" dirty="0" smtClean="0"/>
              <a:t>We are going to draw a figure to answer this question!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150902" y="115703"/>
            <a:ext cx="3569268" cy="445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 smtClean="0"/>
              <a:t>Concept Development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461759" y="2443682"/>
            <a:ext cx="6180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D264D"/>
                </a:solidFill>
              </a:rPr>
              <a:t>Quadrilaterals, trapezoids, parallelograms, </a:t>
            </a:r>
          </a:p>
          <a:p>
            <a:r>
              <a:rPr lang="en-US" dirty="0" smtClean="0">
                <a:solidFill>
                  <a:srgbClr val="4D264D"/>
                </a:solidFill>
              </a:rPr>
              <a:t>rhombuses, rectangles</a:t>
            </a:r>
            <a:endParaRPr lang="en-US" dirty="0">
              <a:solidFill>
                <a:srgbClr val="4D26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9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</a:t>
            </a:r>
            <a:br>
              <a:rPr lang="en-US" dirty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66348"/>
            <a:ext cx="5199961" cy="4259815"/>
          </a:xfrm>
        </p:spPr>
        <p:txBody>
          <a:bodyPr/>
          <a:lstStyle/>
          <a:p>
            <a:r>
              <a:rPr lang="en-US" dirty="0" smtClean="0"/>
              <a:t>Draw a segment 3 inches long on your blank paper and label the endpoints A and B.</a:t>
            </a:r>
          </a:p>
          <a:p>
            <a:r>
              <a:rPr lang="en-US" dirty="0" smtClean="0"/>
              <a:t>Now using your set square, draw three inch segments from point A and from point B. Both at a 90° angle to AB.</a:t>
            </a:r>
          </a:p>
          <a:p>
            <a:r>
              <a:rPr lang="en-US" dirty="0" smtClean="0"/>
              <a:t>Label the endpoints as C and D. Are AC and BD parallel? How do you know?</a:t>
            </a:r>
          </a:p>
          <a:p>
            <a:r>
              <a:rPr lang="en-US" dirty="0" smtClean="0"/>
              <a:t>Use your straightedge to connect points C and D.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029739" y="5146261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6029739" y="2409687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8768522" y="2431774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029739" y="2407478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64087" y="5168348"/>
            <a:ext cx="62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652565" y="5168348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698435" y="2066380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52565" y="2035938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60435" y="3335130"/>
            <a:ext cx="1822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have we drawn? How do you know?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85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</a:t>
            </a:r>
            <a:br>
              <a:rPr lang="en-US" dirty="0"/>
            </a:br>
            <a:r>
              <a:rPr lang="en-US" sz="2800" dirty="0"/>
              <a:t>a) Draw a square and articulate the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66348"/>
            <a:ext cx="5199961" cy="4259815"/>
          </a:xfrm>
        </p:spPr>
        <p:txBody>
          <a:bodyPr/>
          <a:lstStyle/>
          <a:p>
            <a:r>
              <a:rPr lang="en-US" dirty="0" smtClean="0"/>
              <a:t>Based on the property of parallel sides, tell your partner another name for this shape and justify our choice.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029739" y="5146261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6029739" y="2409687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8768522" y="2431774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029739" y="2407478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30956" y="5168349"/>
            <a:ext cx="62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608391" y="5168349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698435" y="2066380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52565" y="2035938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60435" y="3335130"/>
            <a:ext cx="1822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have we drawn? How do you know?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58956" y="3138053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FF6600"/>
                </a:solidFill>
              </a:rPr>
              <a:t>Stu Dent said: </a:t>
            </a:r>
            <a:r>
              <a:rPr lang="en-US" b="1" dirty="0">
                <a:solidFill>
                  <a:srgbClr val="FF6600"/>
                </a:solidFill>
              </a:rPr>
              <a:t>It’s a trapezoid. It has a pair of parallel </a:t>
            </a:r>
            <a:r>
              <a:rPr lang="en-US" b="1" dirty="0" smtClean="0">
                <a:solidFill>
                  <a:srgbClr val="FF6600"/>
                </a:solidFill>
              </a:rPr>
              <a:t>sides.</a:t>
            </a:r>
          </a:p>
          <a:p>
            <a:endParaRPr lang="en-US" b="1" dirty="0" smtClean="0">
              <a:solidFill>
                <a:srgbClr val="FF6600"/>
              </a:solidFill>
            </a:endParaRPr>
          </a:p>
          <a:p>
            <a:r>
              <a:rPr lang="en-US" b="1" dirty="0" err="1" smtClean="0">
                <a:solidFill>
                  <a:srgbClr val="FF6600"/>
                </a:solidFill>
              </a:rPr>
              <a:t>Ima</a:t>
            </a:r>
            <a:r>
              <a:rPr lang="en-US" b="1" dirty="0" smtClean="0">
                <a:solidFill>
                  <a:srgbClr val="FF6600"/>
                </a:solidFill>
              </a:rPr>
              <a:t> Kid said: I </a:t>
            </a:r>
            <a:r>
              <a:rPr lang="en-US" b="1" dirty="0">
                <a:solidFill>
                  <a:srgbClr val="FF6600"/>
                </a:solidFill>
              </a:rPr>
              <a:t>can call this a parallelogram because there are two sets of parallel sides. </a:t>
            </a:r>
          </a:p>
        </p:txBody>
      </p:sp>
    </p:spTree>
    <p:extLst>
      <p:ext uri="{BB962C8B-B14F-4D97-AF65-F5344CB8AC3E}">
        <p14:creationId xmlns:p14="http://schemas.microsoft.com/office/powerpoint/2010/main" val="324365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293906"/>
          </a:xfrm>
        </p:spPr>
        <p:txBody>
          <a:bodyPr/>
          <a:lstStyle/>
          <a:p>
            <a:r>
              <a:rPr lang="en-US" sz="2800" dirty="0"/>
              <a:t>Problem 1</a:t>
            </a:r>
            <a:br>
              <a:rPr lang="en-US" sz="2800" dirty="0"/>
            </a:br>
            <a:r>
              <a:rPr lang="en-US" sz="2400" dirty="0" smtClean="0"/>
              <a:t>b)  Measure and label its angles to explore their relationships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66349"/>
            <a:ext cx="5199961" cy="810040"/>
          </a:xfrm>
        </p:spPr>
        <p:txBody>
          <a:bodyPr/>
          <a:lstStyle/>
          <a:p>
            <a:r>
              <a:rPr lang="en-US" dirty="0" smtClean="0"/>
              <a:t>Use your protractor to measure all of the angles. What are their measures?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029739" y="5146261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6029739" y="2409687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8768522" y="2431774"/>
            <a:ext cx="0" cy="2736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029739" y="2407478"/>
            <a:ext cx="2738783" cy="220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30956" y="5168349"/>
            <a:ext cx="62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608391" y="5168349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698435" y="2066380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52565" y="2035938"/>
            <a:ext cx="3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94839" y="2513014"/>
            <a:ext cx="182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60782" y="267638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FF6600"/>
                </a:solidFill>
              </a:rPr>
              <a:t>Since this is a parallelogram with four right angles and two sets of opposite equal sides, what can we call it?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12835" y="2921167"/>
            <a:ext cx="182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94839" y="3512305"/>
            <a:ext cx="182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6600"/>
                </a:solidFill>
              </a:rPr>
              <a:t>Rectangle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94839" y="4167807"/>
            <a:ext cx="182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Rhombus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60782" y="407547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</a:rPr>
              <a:t>Since this is a parallelogram with four equal sides, what can we call it?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498474" y="5146261"/>
            <a:ext cx="5199961" cy="81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Let’s return to our mystery question-       </a:t>
            </a:r>
            <a:r>
              <a:rPr lang="en-US" i="1" u="sng" dirty="0" smtClean="0">
                <a:solidFill>
                  <a:srgbClr val="3366FF"/>
                </a:solidFill>
              </a:rPr>
              <a:t>Can </a:t>
            </a:r>
            <a:r>
              <a:rPr lang="en-US" i="1" u="sng" dirty="0">
                <a:solidFill>
                  <a:srgbClr val="3366FF"/>
                </a:solidFill>
              </a:rPr>
              <a:t>a rectangle ever be a rhombus? </a:t>
            </a:r>
            <a:r>
              <a:rPr lang="en-US" i="1" u="sng" dirty="0" smtClean="0">
                <a:solidFill>
                  <a:srgbClr val="3366FF"/>
                </a:solidFill>
              </a:rPr>
              <a:t>       Can </a:t>
            </a:r>
            <a:r>
              <a:rPr lang="en-US" i="1" u="sng" dirty="0">
                <a:solidFill>
                  <a:srgbClr val="3366FF"/>
                </a:solidFill>
              </a:rPr>
              <a:t>a rhombus ever be a rectangle?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908826" y="5429744"/>
            <a:ext cx="40198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Stu Dent: Yes</a:t>
            </a:r>
            <a:r>
              <a:rPr lang="en-US" sz="1600" dirty="0">
                <a:solidFill>
                  <a:srgbClr val="FF0000"/>
                </a:solidFill>
              </a:rPr>
              <a:t>. A square is a rhombus and a rectangle at the same </a:t>
            </a:r>
            <a:r>
              <a:rPr lang="en-US" sz="1600" dirty="0" smtClean="0">
                <a:solidFill>
                  <a:srgbClr val="FF0000"/>
                </a:solidFill>
              </a:rPr>
              <a:t>time. </a:t>
            </a:r>
          </a:p>
          <a:p>
            <a:r>
              <a:rPr lang="en-US" sz="1600" dirty="0" err="1" smtClean="0">
                <a:solidFill>
                  <a:srgbClr val="FF0000"/>
                </a:solidFill>
              </a:rPr>
              <a:t>Ima</a:t>
            </a:r>
            <a:r>
              <a:rPr lang="en-US" sz="1600" dirty="0" smtClean="0">
                <a:solidFill>
                  <a:srgbClr val="FF0000"/>
                </a:solidFill>
              </a:rPr>
              <a:t> Kid: A </a:t>
            </a:r>
            <a:r>
              <a:rPr lang="en-US" sz="1600" dirty="0">
                <a:solidFill>
                  <a:srgbClr val="FF0000"/>
                </a:solidFill>
              </a:rPr>
              <a:t>rectangle can be a rhombus if it is a square. </a:t>
            </a:r>
            <a:r>
              <a:rPr lang="en-US" sz="1600" dirty="0">
                <a:solidFill>
                  <a:srgbClr val="FF0000"/>
                </a:solidFill>
                <a:latin typeface="Wingdings"/>
              </a:rPr>
              <a:t> </a:t>
            </a:r>
            <a:r>
              <a:rPr lang="en-US" sz="1600" dirty="0">
                <a:solidFill>
                  <a:srgbClr val="FF0000"/>
                </a:solidFill>
              </a:rPr>
              <a:t>A rhombus can be a rectangle if it is a square. </a:t>
            </a:r>
          </a:p>
        </p:txBody>
      </p:sp>
    </p:spTree>
    <p:extLst>
      <p:ext uri="{BB962C8B-B14F-4D97-AF65-F5344CB8AC3E}">
        <p14:creationId xmlns:p14="http://schemas.microsoft.com/office/powerpoint/2010/main" val="387515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  <p:bldP spid="20" grpId="0"/>
      <p:bldP spid="21" grpId="0"/>
      <p:bldP spid="7" grpId="0"/>
    </p:bld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507</TotalTime>
  <Words>1166</Words>
  <Application>Microsoft Office PowerPoint</Application>
  <PresentationFormat>On-screen Show (4:3)</PresentationFormat>
  <Paragraphs>159</Paragraphs>
  <Slides>19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Advantage</vt:lpstr>
      <vt:lpstr>Objective:  Lessons 19: Draw kites and squares to clarify their attributes and define kites and squares based on those attributes.</vt:lpstr>
      <vt:lpstr>Time to Sprint!</vt:lpstr>
      <vt:lpstr>Divide by Multiples of 10 and 100</vt:lpstr>
      <vt:lpstr>Application Problem</vt:lpstr>
      <vt:lpstr>Teacher notes</vt:lpstr>
      <vt:lpstr>Problem 1 a) Draw a square and articulate the definition</vt:lpstr>
      <vt:lpstr>Problem 1 </vt:lpstr>
      <vt:lpstr>Problem 1 a) Draw a square and articulate the definition</vt:lpstr>
      <vt:lpstr>Problem 1 b)  Measure and label its angles to explore their relationships</vt:lpstr>
      <vt:lpstr>Problem 1 a) Draw a square and articulate the definition</vt:lpstr>
      <vt:lpstr>Problem 1 c) Measure to explore diagonals of squares</vt:lpstr>
      <vt:lpstr>Problem 2 a) Draw a kite and articulate the definition</vt:lpstr>
      <vt:lpstr>Problem 2 b) Measure and label its sides and angles to explore their relationship</vt:lpstr>
      <vt:lpstr>Problem 2 c) Measure to explore diagonals of kites.</vt:lpstr>
      <vt:lpstr>Attributes of a Kite!</vt:lpstr>
      <vt:lpstr>Extension: Concave kite (arrowhead)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Objective:  Lessons 19: Draw kites and squares to clarify their attributes and define kites and squares based on those attributes.</dc:title>
  <dc:creator>Keely Clauson</dc:creator>
  <cp:lastModifiedBy>Keely Clauson</cp:lastModifiedBy>
  <cp:revision>16</cp:revision>
  <dcterms:created xsi:type="dcterms:W3CDTF">2015-05-17T13:59:14Z</dcterms:created>
  <dcterms:modified xsi:type="dcterms:W3CDTF">2015-05-18T19:04:13Z</dcterms:modified>
</cp:coreProperties>
</file>